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9.jpg" ContentType="image/pn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22.jpg" ContentType="image/p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13" r:id="rId2"/>
    <p:sldId id="262" r:id="rId3"/>
    <p:sldId id="261" r:id="rId4"/>
    <p:sldId id="263" r:id="rId5"/>
    <p:sldId id="264" r:id="rId6"/>
    <p:sldId id="315" r:id="rId7"/>
    <p:sldId id="314" r:id="rId8"/>
    <p:sldId id="316" r:id="rId9"/>
    <p:sldId id="325" r:id="rId10"/>
    <p:sldId id="317" r:id="rId11"/>
    <p:sldId id="318" r:id="rId12"/>
    <p:sldId id="326" r:id="rId13"/>
    <p:sldId id="327" r:id="rId14"/>
    <p:sldId id="322" r:id="rId15"/>
    <p:sldId id="328" r:id="rId16"/>
    <p:sldId id="324" r:id="rId17"/>
    <p:sldId id="329" r:id="rId18"/>
    <p:sldId id="330" r:id="rId19"/>
    <p:sldId id="331" r:id="rId20"/>
    <p:sldId id="32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5C5D01-9A5D-4DA8-942F-21B2490E7E6C}" v="14" dt="2024-02-17T06:19:19.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215" autoAdjust="0"/>
  </p:normalViewPr>
  <p:slideViewPr>
    <p:cSldViewPr snapToGrid="0">
      <p:cViewPr>
        <p:scale>
          <a:sx n="49" d="100"/>
          <a:sy n="49" d="100"/>
        </p:scale>
        <p:origin x="13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Watson" userId="4267d438-b305-4ee9-8167-841057f7cb0a" providerId="ADAL" clId="{655C5D01-9A5D-4DA8-942F-21B2490E7E6C}"/>
    <pc:docChg chg="undo custSel addSld modSld">
      <pc:chgData name="Ruth Watson" userId="4267d438-b305-4ee9-8167-841057f7cb0a" providerId="ADAL" clId="{655C5D01-9A5D-4DA8-942F-21B2490E7E6C}" dt="2024-02-17T06:20:59.809" v="434" actId="20577"/>
      <pc:docMkLst>
        <pc:docMk/>
      </pc:docMkLst>
      <pc:sldChg chg="modNotesTx">
        <pc:chgData name="Ruth Watson" userId="4267d438-b305-4ee9-8167-841057f7cb0a" providerId="ADAL" clId="{655C5D01-9A5D-4DA8-942F-21B2490E7E6C}" dt="2024-02-17T06:20:39.821" v="393" actId="20577"/>
        <pc:sldMkLst>
          <pc:docMk/>
          <pc:sldMk cId="1716117193" sldId="261"/>
        </pc:sldMkLst>
      </pc:sldChg>
      <pc:sldChg chg="modNotesTx">
        <pc:chgData name="Ruth Watson" userId="4267d438-b305-4ee9-8167-841057f7cb0a" providerId="ADAL" clId="{655C5D01-9A5D-4DA8-942F-21B2490E7E6C}" dt="2024-02-17T06:20:59.809" v="434" actId="20577"/>
        <pc:sldMkLst>
          <pc:docMk/>
          <pc:sldMk cId="1163721928" sldId="262"/>
        </pc:sldMkLst>
      </pc:sldChg>
      <pc:sldChg chg="addSp modSp mod">
        <pc:chgData name="Ruth Watson" userId="4267d438-b305-4ee9-8167-841057f7cb0a" providerId="ADAL" clId="{655C5D01-9A5D-4DA8-942F-21B2490E7E6C}" dt="2024-02-17T06:19:37.243" v="269" actId="1036"/>
        <pc:sldMkLst>
          <pc:docMk/>
          <pc:sldMk cId="73178011" sldId="313"/>
        </pc:sldMkLst>
        <pc:picChg chg="add mod">
          <ac:chgData name="Ruth Watson" userId="4267d438-b305-4ee9-8167-841057f7cb0a" providerId="ADAL" clId="{655C5D01-9A5D-4DA8-942F-21B2490E7E6C}" dt="2024-02-17T06:19:33.050" v="264" actId="14100"/>
          <ac:picMkLst>
            <pc:docMk/>
            <pc:sldMk cId="73178011" sldId="313"/>
            <ac:picMk id="4" creationId="{8AF12F25-D040-0B85-FF49-F1CBCF7EDF85}"/>
          </ac:picMkLst>
        </pc:picChg>
        <pc:picChg chg="add mod">
          <ac:chgData name="Ruth Watson" userId="4267d438-b305-4ee9-8167-841057f7cb0a" providerId="ADAL" clId="{655C5D01-9A5D-4DA8-942F-21B2490E7E6C}" dt="2024-02-17T06:19:37.243" v="269" actId="1036"/>
          <ac:picMkLst>
            <pc:docMk/>
            <pc:sldMk cId="73178011" sldId="313"/>
            <ac:picMk id="5" creationId="{C0ED2D0E-DF2D-A776-E6D9-B67EF6DC0825}"/>
          </ac:picMkLst>
        </pc:picChg>
      </pc:sldChg>
      <pc:sldChg chg="addSp delSp modSp mod modNotesTx">
        <pc:chgData name="Ruth Watson" userId="4267d438-b305-4ee9-8167-841057f7cb0a" providerId="ADAL" clId="{655C5D01-9A5D-4DA8-942F-21B2490E7E6C}" dt="2024-02-17T04:52:33.733" v="92" actId="14100"/>
        <pc:sldMkLst>
          <pc:docMk/>
          <pc:sldMk cId="1352595762" sldId="317"/>
        </pc:sldMkLst>
        <pc:picChg chg="del">
          <ac:chgData name="Ruth Watson" userId="4267d438-b305-4ee9-8167-841057f7cb0a" providerId="ADAL" clId="{655C5D01-9A5D-4DA8-942F-21B2490E7E6C}" dt="2024-02-17T04:51:23.982" v="79" actId="478"/>
          <ac:picMkLst>
            <pc:docMk/>
            <pc:sldMk cId="1352595762" sldId="317"/>
            <ac:picMk id="3" creationId="{00000000-0000-0000-0000-000000000000}"/>
          </ac:picMkLst>
        </pc:picChg>
        <pc:picChg chg="mod">
          <ac:chgData name="Ruth Watson" userId="4267d438-b305-4ee9-8167-841057f7cb0a" providerId="ADAL" clId="{655C5D01-9A5D-4DA8-942F-21B2490E7E6C}" dt="2024-02-17T04:52:25.626" v="90" actId="14100"/>
          <ac:picMkLst>
            <pc:docMk/>
            <pc:sldMk cId="1352595762" sldId="317"/>
            <ac:picMk id="4" creationId="{00000000-0000-0000-0000-000000000000}"/>
          </ac:picMkLst>
        </pc:picChg>
        <pc:picChg chg="mod">
          <ac:chgData name="Ruth Watson" userId="4267d438-b305-4ee9-8167-841057f7cb0a" providerId="ADAL" clId="{655C5D01-9A5D-4DA8-942F-21B2490E7E6C}" dt="2024-02-17T04:52:33.733" v="92" actId="14100"/>
          <ac:picMkLst>
            <pc:docMk/>
            <pc:sldMk cId="1352595762" sldId="317"/>
            <ac:picMk id="5" creationId="{00000000-0000-0000-0000-000000000000}"/>
          </ac:picMkLst>
        </pc:picChg>
        <pc:picChg chg="add mod modCrop">
          <ac:chgData name="Ruth Watson" userId="4267d438-b305-4ee9-8167-841057f7cb0a" providerId="ADAL" clId="{655C5D01-9A5D-4DA8-942F-21B2490E7E6C}" dt="2024-02-17T04:52:18.021" v="89" actId="14861"/>
          <ac:picMkLst>
            <pc:docMk/>
            <pc:sldMk cId="1352595762" sldId="317"/>
            <ac:picMk id="7" creationId="{27F7325A-3F37-864D-72D6-293B28C28DBE}"/>
          </ac:picMkLst>
        </pc:picChg>
      </pc:sldChg>
      <pc:sldChg chg="addSp delSp modSp mod modNotesTx">
        <pc:chgData name="Ruth Watson" userId="4267d438-b305-4ee9-8167-841057f7cb0a" providerId="ADAL" clId="{655C5D01-9A5D-4DA8-942F-21B2490E7E6C}" dt="2024-02-17T05:13:24.676" v="117" actId="14861"/>
        <pc:sldMkLst>
          <pc:docMk/>
          <pc:sldMk cId="2942030692" sldId="322"/>
        </pc:sldMkLst>
        <pc:picChg chg="del">
          <ac:chgData name="Ruth Watson" userId="4267d438-b305-4ee9-8167-841057f7cb0a" providerId="ADAL" clId="{655C5D01-9A5D-4DA8-942F-21B2490E7E6C}" dt="2024-02-17T05:13:10.265" v="112" actId="478"/>
          <ac:picMkLst>
            <pc:docMk/>
            <pc:sldMk cId="2942030692" sldId="322"/>
            <ac:picMk id="3" creationId="{00000000-0000-0000-0000-000000000000}"/>
          </ac:picMkLst>
        </pc:picChg>
        <pc:picChg chg="add mod">
          <ac:chgData name="Ruth Watson" userId="4267d438-b305-4ee9-8167-841057f7cb0a" providerId="ADAL" clId="{655C5D01-9A5D-4DA8-942F-21B2490E7E6C}" dt="2024-02-17T05:13:24.676" v="117" actId="14861"/>
          <ac:picMkLst>
            <pc:docMk/>
            <pc:sldMk cId="2942030692" sldId="322"/>
            <ac:picMk id="5" creationId="{8746C67F-7214-36CD-8805-6AC341830F59}"/>
          </ac:picMkLst>
        </pc:picChg>
      </pc:sldChg>
      <pc:sldChg chg="modSp">
        <pc:chgData name="Ruth Watson" userId="4267d438-b305-4ee9-8167-841057f7cb0a" providerId="ADAL" clId="{655C5D01-9A5D-4DA8-942F-21B2490E7E6C}" dt="2024-02-17T06:14:12.958" v="120" actId="1076"/>
        <pc:sldMkLst>
          <pc:docMk/>
          <pc:sldMk cId="3501809976" sldId="329"/>
        </pc:sldMkLst>
        <pc:picChg chg="mod">
          <ac:chgData name="Ruth Watson" userId="4267d438-b305-4ee9-8167-841057f7cb0a" providerId="ADAL" clId="{655C5D01-9A5D-4DA8-942F-21B2490E7E6C}" dt="2024-02-17T06:14:12.958" v="120" actId="1076"/>
          <ac:picMkLst>
            <pc:docMk/>
            <pc:sldMk cId="3501809976" sldId="329"/>
            <ac:picMk id="4100" creationId="{00000000-0000-0000-0000-000000000000}"/>
          </ac:picMkLst>
        </pc:picChg>
      </pc:sldChg>
      <pc:sldChg chg="addSp modSp add mod">
        <pc:chgData name="Ruth Watson" userId="4267d438-b305-4ee9-8167-841057f7cb0a" providerId="ADAL" clId="{655C5D01-9A5D-4DA8-942F-21B2490E7E6C}" dt="2024-02-17T06:15:49.821" v="250" actId="1076"/>
        <pc:sldMkLst>
          <pc:docMk/>
          <pc:sldMk cId="2890348047" sldId="330"/>
        </pc:sldMkLst>
        <pc:spChg chg="add mod">
          <ac:chgData name="Ruth Watson" userId="4267d438-b305-4ee9-8167-841057f7cb0a" providerId="ADAL" clId="{655C5D01-9A5D-4DA8-942F-21B2490E7E6C}" dt="2024-02-17T06:15:32.058" v="249" actId="1076"/>
          <ac:spMkLst>
            <pc:docMk/>
            <pc:sldMk cId="2890348047" sldId="330"/>
            <ac:spMk id="2" creationId="{F4E48268-3EC1-FBE3-F0FC-3A9AB71788BE}"/>
          </ac:spMkLst>
        </pc:spChg>
        <pc:spChg chg="mod">
          <ac:chgData name="Ruth Watson" userId="4267d438-b305-4ee9-8167-841057f7cb0a" providerId="ADAL" clId="{655C5D01-9A5D-4DA8-942F-21B2490E7E6C}" dt="2024-02-17T06:15:02.886" v="221" actId="1076"/>
          <ac:spMkLst>
            <pc:docMk/>
            <pc:sldMk cId="2890348047" sldId="330"/>
            <ac:spMk id="5" creationId="{00000000-0000-0000-0000-000000000000}"/>
          </ac:spMkLst>
        </pc:spChg>
        <pc:picChg chg="mod">
          <ac:chgData name="Ruth Watson" userId="4267d438-b305-4ee9-8167-841057f7cb0a" providerId="ADAL" clId="{655C5D01-9A5D-4DA8-942F-21B2490E7E6C}" dt="2024-02-17T06:15:49.821" v="250" actId="1076"/>
          <ac:picMkLst>
            <pc:docMk/>
            <pc:sldMk cId="2890348047" sldId="330"/>
            <ac:picMk id="4100" creationId="{00000000-0000-0000-0000-000000000000}"/>
          </ac:picMkLst>
        </pc:picChg>
      </pc:sldChg>
      <pc:sldChg chg="addSp delSp modSp new mod setBg">
        <pc:chgData name="Ruth Watson" userId="4267d438-b305-4ee9-8167-841057f7cb0a" providerId="ADAL" clId="{655C5D01-9A5D-4DA8-942F-21B2490E7E6C}" dt="2024-02-17T06:17:48.066" v="258" actId="26606"/>
        <pc:sldMkLst>
          <pc:docMk/>
          <pc:sldMk cId="1453825463" sldId="331"/>
        </pc:sldMkLst>
        <pc:spChg chg="add del">
          <ac:chgData name="Ruth Watson" userId="4267d438-b305-4ee9-8167-841057f7cb0a" providerId="ADAL" clId="{655C5D01-9A5D-4DA8-942F-21B2490E7E6C}" dt="2024-02-17T06:16:42.646" v="255" actId="26606"/>
          <ac:spMkLst>
            <pc:docMk/>
            <pc:sldMk cId="1453825463" sldId="331"/>
            <ac:spMk id="7" creationId="{D85D5AA8-773B-469A-8802-9645A4DC9B7D}"/>
          </ac:spMkLst>
        </pc:spChg>
        <pc:spChg chg="add del">
          <ac:chgData name="Ruth Watson" userId="4267d438-b305-4ee9-8167-841057f7cb0a" providerId="ADAL" clId="{655C5D01-9A5D-4DA8-942F-21B2490E7E6C}" dt="2024-02-17T06:16:42.646" v="255" actId="26606"/>
          <ac:spMkLst>
            <pc:docMk/>
            <pc:sldMk cId="1453825463" sldId="331"/>
            <ac:spMk id="9" creationId="{C75AF42C-C556-454E-B2D3-2C917CB812D5}"/>
          </ac:spMkLst>
        </pc:spChg>
        <pc:spChg chg="add del">
          <ac:chgData name="Ruth Watson" userId="4267d438-b305-4ee9-8167-841057f7cb0a" providerId="ADAL" clId="{655C5D01-9A5D-4DA8-942F-21B2490E7E6C}" dt="2024-02-17T06:17:48.066" v="258" actId="26606"/>
          <ac:spMkLst>
            <pc:docMk/>
            <pc:sldMk cId="1453825463" sldId="331"/>
            <ac:spMk id="11" creationId="{4309F268-A45B-4517-B03F-2774BAEFFBA6}"/>
          </ac:spMkLst>
        </pc:spChg>
        <pc:spChg chg="add del">
          <ac:chgData name="Ruth Watson" userId="4267d438-b305-4ee9-8167-841057f7cb0a" providerId="ADAL" clId="{655C5D01-9A5D-4DA8-942F-21B2490E7E6C}" dt="2024-02-17T06:17:48.066" v="258" actId="26606"/>
          <ac:spMkLst>
            <pc:docMk/>
            <pc:sldMk cId="1453825463" sldId="331"/>
            <ac:spMk id="17" creationId="{D85D5AA8-773B-469A-8802-9645A4DC9B7D}"/>
          </ac:spMkLst>
        </pc:spChg>
        <pc:spChg chg="add del">
          <ac:chgData name="Ruth Watson" userId="4267d438-b305-4ee9-8167-841057f7cb0a" providerId="ADAL" clId="{655C5D01-9A5D-4DA8-942F-21B2490E7E6C}" dt="2024-02-17T06:17:48.066" v="258" actId="26606"/>
          <ac:spMkLst>
            <pc:docMk/>
            <pc:sldMk cId="1453825463" sldId="331"/>
            <ac:spMk id="19" creationId="{C75AF42C-C556-454E-B2D3-2C917CB812D5}"/>
          </ac:spMkLst>
        </pc:spChg>
        <pc:graphicFrameChg chg="add del mod">
          <ac:chgData name="Ruth Watson" userId="4267d438-b305-4ee9-8167-841057f7cb0a" providerId="ADAL" clId="{655C5D01-9A5D-4DA8-942F-21B2490E7E6C}" dt="2024-02-17T06:16:28.089" v="253"/>
          <ac:graphicFrameMkLst>
            <pc:docMk/>
            <pc:sldMk cId="1453825463" sldId="331"/>
            <ac:graphicFrameMk id="2" creationId="{0776346F-7BAA-D646-7821-151CABFC1965}"/>
          </ac:graphicFrameMkLst>
        </pc:graphicFrameChg>
        <pc:graphicFrameChg chg="add del">
          <ac:chgData name="Ruth Watson" userId="4267d438-b305-4ee9-8167-841057f7cb0a" providerId="ADAL" clId="{655C5D01-9A5D-4DA8-942F-21B2490E7E6C}" dt="2024-02-17T06:16:42.646" v="255" actId="26606"/>
          <ac:graphicFrameMkLst>
            <pc:docMk/>
            <pc:sldMk cId="1453825463" sldId="331"/>
            <ac:graphicFrameMk id="4" creationId="{0776346F-7BAA-D646-7821-151CABFC1965}"/>
          </ac:graphicFrameMkLst>
        </pc:graphicFrameChg>
        <pc:graphicFrameChg chg="add mod modGraphic">
          <ac:chgData name="Ruth Watson" userId="4267d438-b305-4ee9-8167-841057f7cb0a" providerId="ADAL" clId="{655C5D01-9A5D-4DA8-942F-21B2490E7E6C}" dt="2024-02-17T06:17:48.066" v="258" actId="26606"/>
          <ac:graphicFrameMkLst>
            <pc:docMk/>
            <pc:sldMk cId="1453825463" sldId="331"/>
            <ac:graphicFrameMk id="12" creationId="{0776346F-7BAA-D646-7821-151CABFC196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F389E-337E-4D1E-A208-F13F30C2DF4E}" type="datetimeFigureOut">
              <a:rPr lang="en-AU" smtClean="0"/>
              <a:t>17/02/2024</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DBBE5-6FE4-4966-B880-C24C712A79EA}" type="slidenum">
              <a:rPr lang="en-AU" smtClean="0"/>
              <a:t>‹#›</a:t>
            </a:fld>
            <a:endParaRPr lang="en-AU" dirty="0"/>
          </a:p>
        </p:txBody>
      </p:sp>
    </p:spTree>
    <p:extLst>
      <p:ext uri="{BB962C8B-B14F-4D97-AF65-F5344CB8AC3E}">
        <p14:creationId xmlns:p14="http://schemas.microsoft.com/office/powerpoint/2010/main" val="1845656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ewsweek.com/how-does-iron-lung-work-polio-survivor-last-us-108310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fractalfoundation.org/OFC/OFC-index.ht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Burden, A.</a:t>
            </a:r>
          </a:p>
          <a:p>
            <a:r>
              <a:rPr lang="en-AU" dirty="0"/>
              <a:t>Symmetry, harmony, pleasing to </a:t>
            </a:r>
            <a:r>
              <a:rPr lang="en-AU"/>
              <a:t>the eye. </a:t>
            </a:r>
            <a:endParaRPr lang="en-AU" dirty="0"/>
          </a:p>
        </p:txBody>
      </p:sp>
      <p:sp>
        <p:nvSpPr>
          <p:cNvPr id="4" name="Slide Number Placeholder 3"/>
          <p:cNvSpPr>
            <a:spLocks noGrp="1"/>
          </p:cNvSpPr>
          <p:nvPr>
            <p:ph type="sldNum" sz="quarter" idx="10"/>
          </p:nvPr>
        </p:nvSpPr>
        <p:spPr/>
        <p:txBody>
          <a:bodyPr/>
          <a:lstStyle/>
          <a:p>
            <a:fld id="{68ADBBE5-6FE4-4966-B880-C24C712A79EA}" type="slidenum">
              <a:rPr lang="en-AU" smtClean="0"/>
              <a:t>2</a:t>
            </a:fld>
            <a:endParaRPr lang="en-AU" dirty="0"/>
          </a:p>
        </p:txBody>
      </p:sp>
    </p:spTree>
    <p:extLst>
      <p:ext uri="{BB962C8B-B14F-4D97-AF65-F5344CB8AC3E}">
        <p14:creationId xmlns:p14="http://schemas.microsoft.com/office/powerpoint/2010/main" val="4127702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Kummur, A.</a:t>
            </a:r>
          </a:p>
          <a:p>
            <a:r>
              <a:rPr lang="en-AU" dirty="0"/>
              <a:t>Fractals – in ‘perfect’ conditions, with ‘unlimited growth’!</a:t>
            </a:r>
          </a:p>
        </p:txBody>
      </p:sp>
      <p:sp>
        <p:nvSpPr>
          <p:cNvPr id="4" name="Slide Number Placeholder 3"/>
          <p:cNvSpPr>
            <a:spLocks noGrp="1"/>
          </p:cNvSpPr>
          <p:nvPr>
            <p:ph type="sldNum" sz="quarter" idx="10"/>
          </p:nvPr>
        </p:nvSpPr>
        <p:spPr/>
        <p:txBody>
          <a:bodyPr/>
          <a:lstStyle/>
          <a:p>
            <a:fld id="{68ADBBE5-6FE4-4966-B880-C24C712A79EA}" type="slidenum">
              <a:rPr lang="en-AU" smtClean="0"/>
              <a:t>3</a:t>
            </a:fld>
            <a:endParaRPr lang="en-AU" dirty="0"/>
          </a:p>
        </p:txBody>
      </p:sp>
    </p:spTree>
    <p:extLst>
      <p:ext uri="{BB962C8B-B14F-4D97-AF65-F5344CB8AC3E}">
        <p14:creationId xmlns:p14="http://schemas.microsoft.com/office/powerpoint/2010/main" val="1279825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Yanase M</a:t>
            </a:r>
          </a:p>
          <a:p>
            <a:r>
              <a:rPr lang="en-AU" dirty="0"/>
              <a:t>Delanoix A</a:t>
            </a:r>
          </a:p>
          <a:p>
            <a:r>
              <a:rPr lang="en-AU" dirty="0"/>
              <a:t>Gan C</a:t>
            </a:r>
          </a:p>
        </p:txBody>
      </p:sp>
      <p:sp>
        <p:nvSpPr>
          <p:cNvPr id="4" name="Slide Number Placeholder 3"/>
          <p:cNvSpPr>
            <a:spLocks noGrp="1"/>
          </p:cNvSpPr>
          <p:nvPr>
            <p:ph type="sldNum" sz="quarter" idx="10"/>
          </p:nvPr>
        </p:nvSpPr>
        <p:spPr/>
        <p:txBody>
          <a:bodyPr/>
          <a:lstStyle/>
          <a:p>
            <a:fld id="{68ADBBE5-6FE4-4966-B880-C24C712A79EA}" type="slidenum">
              <a:rPr lang="en-AU" smtClean="0"/>
              <a:t>4</a:t>
            </a:fld>
            <a:endParaRPr lang="en-AU" dirty="0"/>
          </a:p>
        </p:txBody>
      </p:sp>
    </p:spTree>
    <p:extLst>
      <p:ext uri="{BB962C8B-B14F-4D97-AF65-F5344CB8AC3E}">
        <p14:creationId xmlns:p14="http://schemas.microsoft.com/office/powerpoint/2010/main" val="1186343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 H.</a:t>
            </a:r>
          </a:p>
          <a:p>
            <a:r>
              <a:rPr lang="en-AU" dirty="0"/>
              <a:t>Clever visuals</a:t>
            </a:r>
          </a:p>
          <a:p>
            <a:endParaRPr lang="en-AU" dirty="0"/>
          </a:p>
        </p:txBody>
      </p:sp>
      <p:sp>
        <p:nvSpPr>
          <p:cNvPr id="4" name="Slide Number Placeholder 3"/>
          <p:cNvSpPr>
            <a:spLocks noGrp="1"/>
          </p:cNvSpPr>
          <p:nvPr>
            <p:ph type="sldNum" sz="quarter" idx="10"/>
          </p:nvPr>
        </p:nvSpPr>
        <p:spPr/>
        <p:txBody>
          <a:bodyPr/>
          <a:lstStyle/>
          <a:p>
            <a:fld id="{68ADBBE5-6FE4-4966-B880-C24C712A79EA}" type="slidenum">
              <a:rPr lang="en-AU" smtClean="0"/>
              <a:t>5</a:t>
            </a:fld>
            <a:endParaRPr lang="en-AU" dirty="0"/>
          </a:p>
        </p:txBody>
      </p:sp>
    </p:spTree>
    <p:extLst>
      <p:ext uri="{BB962C8B-B14F-4D97-AF65-F5344CB8AC3E}">
        <p14:creationId xmlns:p14="http://schemas.microsoft.com/office/powerpoint/2010/main" val="3419198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a:t>
            </a:r>
            <a:r>
              <a:rPr lang="en-AU" dirty="0">
                <a:hlinkClick r:id="rId3"/>
              </a:rPr>
              <a:t>https://www.newsweek.com/how-does-iron-lung-work-polio-survivor-last-us-1083104</a:t>
            </a:r>
            <a:r>
              <a:rPr lang="en-AU" dirty="0"/>
              <a:t> </a:t>
            </a:r>
          </a:p>
          <a:p>
            <a:pPr marL="171450" indent="-171450">
              <a:buFont typeface="Arial" panose="020B0604020202020204" pitchFamily="34" charset="0"/>
              <a:buChar char="•"/>
            </a:pPr>
            <a:r>
              <a:rPr lang="en-AU" dirty="0"/>
              <a:t>Have this slide open when students</a:t>
            </a:r>
            <a:r>
              <a:rPr lang="en-AU" baseline="0" dirty="0"/>
              <a:t> arrive</a:t>
            </a:r>
          </a:p>
          <a:p>
            <a:pPr marL="171450" indent="-171450">
              <a:buFont typeface="Arial" panose="020B0604020202020204" pitchFamily="34" charset="0"/>
              <a:buChar char="•"/>
            </a:pPr>
            <a:r>
              <a:rPr lang="en-AU" dirty="0"/>
              <a:t>Sit with this slide open for a while.</a:t>
            </a:r>
            <a:r>
              <a:rPr lang="en-AU" baseline="0" dirty="0"/>
              <a:t> Tease out ideas such as: I wonder who this person is? “I wonder what their life would be like”? Share knowledge and stories of lung machines. Draw out the importance of lungs.</a:t>
            </a:r>
          </a:p>
          <a:p>
            <a:pPr marL="171450" indent="-171450">
              <a:buFont typeface="Arial" panose="020B0604020202020204" pitchFamily="34" charset="0"/>
              <a:buChar char="•"/>
            </a:pPr>
            <a:r>
              <a:rPr lang="en-AU" baseline="0" dirty="0"/>
              <a:t>Intended as a hook to draw participants into the presentation; causing them to wonder where this is going; create interest to find out</a:t>
            </a:r>
          </a:p>
        </p:txBody>
      </p:sp>
      <p:sp>
        <p:nvSpPr>
          <p:cNvPr id="4" name="Slide Number Placeholder 3"/>
          <p:cNvSpPr>
            <a:spLocks noGrp="1"/>
          </p:cNvSpPr>
          <p:nvPr>
            <p:ph type="sldNum" sz="quarter" idx="10"/>
          </p:nvPr>
        </p:nvSpPr>
        <p:spPr/>
        <p:txBody>
          <a:bodyPr/>
          <a:lstStyle/>
          <a:p>
            <a:fld id="{8F24F678-3A82-4AE4-89EB-BD01AF204FB8}" type="slidenum">
              <a:rPr lang="en-AU" smtClean="0"/>
              <a:t>7</a:t>
            </a:fld>
            <a:endParaRPr lang="en-AU"/>
          </a:p>
        </p:txBody>
      </p:sp>
    </p:spTree>
    <p:extLst>
      <p:ext uri="{BB962C8B-B14F-4D97-AF65-F5344CB8AC3E}">
        <p14:creationId xmlns:p14="http://schemas.microsoft.com/office/powerpoint/2010/main" val="3697467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Show clip</a:t>
            </a:r>
          </a:p>
          <a:p>
            <a:r>
              <a:rPr lang="en-AU" dirty="0"/>
              <a:t>Lungs – part of God’s design for</a:t>
            </a:r>
            <a:r>
              <a:rPr lang="en-AU" baseline="0" dirty="0"/>
              <a:t> the most basic function of ‘life’ in our human bodies (another ‘attention grabber’ to consider this idea)</a:t>
            </a:r>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8</a:t>
            </a:fld>
            <a:endParaRPr lang="en-AU"/>
          </a:p>
        </p:txBody>
      </p:sp>
    </p:spTree>
    <p:extLst>
      <p:ext uri="{BB962C8B-B14F-4D97-AF65-F5344CB8AC3E}">
        <p14:creationId xmlns:p14="http://schemas.microsoft.com/office/powerpoint/2010/main" val="1856968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Thoughts</a:t>
            </a:r>
            <a:r>
              <a:rPr lang="en-US" baseline="0" dirty="0"/>
              <a:t> that come to mind when you see this slide?</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What do</a:t>
            </a:r>
            <a:r>
              <a:rPr lang="en-AU" baseline="0" dirty="0"/>
              <a:t> you notice? What do your feel? What do you want to do? COVID has highlighted this amazing organ. We take for granted – the very breath of life. Almost desensitised to photos like this at the moment.</a:t>
            </a:r>
          </a:p>
          <a:p>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9</a:t>
            </a:fld>
            <a:endParaRPr lang="en-AU"/>
          </a:p>
        </p:txBody>
      </p:sp>
    </p:spTree>
    <p:extLst>
      <p:ext uri="{BB962C8B-B14F-4D97-AF65-F5344CB8AC3E}">
        <p14:creationId xmlns:p14="http://schemas.microsoft.com/office/powerpoint/2010/main" val="2975428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On the first page: have a go at drawing lungs. Hopefully someone will include the idea of ‘trees branching’ – draw attention to this idea. If no one seems to be including this – quietly suggest the idea into the discussion that’s happening while everyone is drawing.</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The intent is to have active participation, and not give room for passive participation, yet in a safe and accessible environment. </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The alternative to this activity would be to have someone come up and draw lungs on the board – however this allows ‘students’ to remain passive.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Invite everyone to share (hold them up together – or go around and explain). </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In a classroom you might invite ‘feedback’ and give time for improvement on drawings.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Photos: (L. Clarkson, 2019)</a:t>
            </a:r>
          </a:p>
          <a:p>
            <a:r>
              <a:rPr lang="en-AU" sz="120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10</a:t>
            </a:fld>
            <a:endParaRPr lang="en-AU"/>
          </a:p>
        </p:txBody>
      </p:sp>
    </p:spTree>
    <p:extLst>
      <p:ext uri="{BB962C8B-B14F-4D97-AF65-F5344CB8AC3E}">
        <p14:creationId xmlns:p14="http://schemas.microsoft.com/office/powerpoint/2010/main" val="2749720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One</a:t>
            </a:r>
            <a:r>
              <a:rPr lang="en-AU" baseline="0" dirty="0"/>
              <a:t> depiction of lungs</a:t>
            </a:r>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11</a:t>
            </a:fld>
            <a:endParaRPr lang="en-AU"/>
          </a:p>
        </p:txBody>
      </p:sp>
    </p:spTree>
    <p:extLst>
      <p:ext uri="{BB962C8B-B14F-4D97-AF65-F5344CB8AC3E}">
        <p14:creationId xmlns:p14="http://schemas.microsoft.com/office/powerpoint/2010/main" val="990902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a:t>
            </a:r>
            <a:r>
              <a:rPr lang="en-AU" baseline="0" dirty="0"/>
              <a:t> brain; veins; trees; snowflakes; broccoli…</a:t>
            </a:r>
          </a:p>
          <a:p>
            <a:r>
              <a:rPr lang="en-AU" baseline="0" dirty="0"/>
              <a:t>How are these the same? How are they different?</a:t>
            </a:r>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12</a:t>
            </a:fld>
            <a:endParaRPr lang="en-AU"/>
          </a:p>
        </p:txBody>
      </p:sp>
    </p:spTree>
    <p:extLst>
      <p:ext uri="{BB962C8B-B14F-4D97-AF65-F5344CB8AC3E}">
        <p14:creationId xmlns:p14="http://schemas.microsoft.com/office/powerpoint/2010/main" val="1447093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Ryan Searle</a:t>
            </a:r>
          </a:p>
        </p:txBody>
      </p:sp>
      <p:sp>
        <p:nvSpPr>
          <p:cNvPr id="4" name="Slide Number Placeholder 3"/>
          <p:cNvSpPr>
            <a:spLocks noGrp="1"/>
          </p:cNvSpPr>
          <p:nvPr>
            <p:ph type="sldNum" sz="quarter" idx="10"/>
          </p:nvPr>
        </p:nvSpPr>
        <p:spPr/>
        <p:txBody>
          <a:bodyPr/>
          <a:lstStyle/>
          <a:p>
            <a:fld id="{8F24F678-3A82-4AE4-89EB-BD01AF204FB8}" type="slidenum">
              <a:rPr lang="en-AU" smtClean="0"/>
              <a:t>13</a:t>
            </a:fld>
            <a:endParaRPr lang="en-AU"/>
          </a:p>
        </p:txBody>
      </p:sp>
    </p:spTree>
    <p:extLst>
      <p:ext uri="{BB962C8B-B14F-4D97-AF65-F5344CB8AC3E}">
        <p14:creationId xmlns:p14="http://schemas.microsoft.com/office/powerpoint/2010/main" val="4078491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Photo: (R. Watson, 2019)</a:t>
            </a:r>
          </a:p>
          <a:p>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14</a:t>
            </a:fld>
            <a:endParaRPr lang="en-AU"/>
          </a:p>
        </p:txBody>
      </p:sp>
    </p:spTree>
    <p:extLst>
      <p:ext uri="{BB962C8B-B14F-4D97-AF65-F5344CB8AC3E}">
        <p14:creationId xmlns:p14="http://schemas.microsoft.com/office/powerpoint/2010/main" val="4058955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Some interesting things to consider: ideas from: </a:t>
            </a:r>
            <a:r>
              <a:rPr lang="en-AU" dirty="0">
                <a:hlinkClick r:id="rId3"/>
              </a:rPr>
              <a:t>https://fractalfoundation.org/OFC/OFC-index.htm</a:t>
            </a:r>
            <a:r>
              <a:rPr lang="en-AU" dirty="0"/>
              <a:t> </a:t>
            </a:r>
          </a:p>
          <a:p>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15</a:t>
            </a:fld>
            <a:endParaRPr lang="en-AU"/>
          </a:p>
        </p:txBody>
      </p:sp>
    </p:spTree>
    <p:extLst>
      <p:ext uri="{BB962C8B-B14F-4D97-AF65-F5344CB8AC3E}">
        <p14:creationId xmlns:p14="http://schemas.microsoft.com/office/powerpoint/2010/main" val="3041513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Humans</a:t>
            </a:r>
            <a:r>
              <a:rPr lang="en-US" baseline="0" dirty="0"/>
              <a:t> have taken the patterns which God built into nature and used these to create other ideas!</a:t>
            </a:r>
          </a:p>
          <a:p>
            <a:r>
              <a:rPr lang="en-US" baseline="0" dirty="0"/>
              <a:t>Pixar Animation studios</a:t>
            </a:r>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17</a:t>
            </a:fld>
            <a:endParaRPr lang="en-AU"/>
          </a:p>
        </p:txBody>
      </p:sp>
    </p:spTree>
    <p:extLst>
      <p:ext uri="{BB962C8B-B14F-4D97-AF65-F5344CB8AC3E}">
        <p14:creationId xmlns:p14="http://schemas.microsoft.com/office/powerpoint/2010/main" val="3563102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Humans</a:t>
            </a:r>
            <a:r>
              <a:rPr lang="en-US" baseline="0" dirty="0"/>
              <a:t> have taken the patterns which God built into nature and used these to create other ideas!</a:t>
            </a:r>
          </a:p>
          <a:p>
            <a:r>
              <a:rPr lang="en-US" baseline="0" dirty="0"/>
              <a:t>Pixar Animation studios</a:t>
            </a:r>
            <a:endParaRPr lang="en-AU" dirty="0"/>
          </a:p>
        </p:txBody>
      </p:sp>
      <p:sp>
        <p:nvSpPr>
          <p:cNvPr id="4" name="Slide Number Placeholder 3"/>
          <p:cNvSpPr>
            <a:spLocks noGrp="1"/>
          </p:cNvSpPr>
          <p:nvPr>
            <p:ph type="sldNum" sz="quarter" idx="10"/>
          </p:nvPr>
        </p:nvSpPr>
        <p:spPr/>
        <p:txBody>
          <a:bodyPr/>
          <a:lstStyle/>
          <a:p>
            <a:fld id="{8F24F678-3A82-4AE4-89EB-BD01AF204FB8}" type="slidenum">
              <a:rPr lang="en-AU" smtClean="0"/>
              <a:t>18</a:t>
            </a:fld>
            <a:endParaRPr lang="en-AU"/>
          </a:p>
        </p:txBody>
      </p:sp>
    </p:spTree>
    <p:extLst>
      <p:ext uri="{BB962C8B-B14F-4D97-AF65-F5344CB8AC3E}">
        <p14:creationId xmlns:p14="http://schemas.microsoft.com/office/powerpoint/2010/main" val="748389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Fractals: indices; infinity; growth; logarithms; proportion; similarity; geometry; surface area and volume; dimensions; optimisation; computer graphics; design etc.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One key idea is that fractals point to the infinity of the creator God</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“Mathematics through the eyes of faith” (Bradley &amp; Howell, 2011) has some interesting discussions and applications</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The Code: Shapes chapter 4 (Childs, 2009) contains some beautiful examples</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You could then continue with examples of how humans, made in God’s image, have taken the ideas of fractals to create other ideas, particularly art and design: have students spend 10 </a:t>
            </a:r>
            <a:r>
              <a:rPr lang="en-AU" sz="1200" kern="1200" dirty="0" err="1">
                <a:solidFill>
                  <a:schemeClr val="tx1"/>
                </a:solidFill>
                <a:effectLst/>
                <a:latin typeface="+mn-lt"/>
                <a:ea typeface="+mn-ea"/>
                <a:cs typeface="+mn-cs"/>
              </a:rPr>
              <a:t>mins</a:t>
            </a:r>
            <a:r>
              <a:rPr lang="en-AU" sz="1200" kern="1200" dirty="0">
                <a:solidFill>
                  <a:schemeClr val="tx1"/>
                </a:solidFill>
                <a:effectLst/>
                <a:latin typeface="+mn-lt"/>
                <a:ea typeface="+mn-ea"/>
                <a:cs typeface="+mn-cs"/>
              </a:rPr>
              <a:t> finding their favourite image that incorporates fractals; add a Bible verse or ‘speech bubble’; print them and hang them in the classroom</a:t>
            </a:r>
          </a:p>
          <a:p>
            <a:pPr marL="0" indent="0">
              <a:buFont typeface="Arial" panose="020B0604020202020204" pitchFamily="34" charset="0"/>
              <a:buNone/>
            </a:pP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An exemplar activity/ assignment will be distributed either as a handout or as a downloadable link to take home (Appendix 1)</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Photo: Lu</a:t>
            </a:r>
          </a:p>
        </p:txBody>
      </p:sp>
      <p:sp>
        <p:nvSpPr>
          <p:cNvPr id="4" name="Slide Number Placeholder 3"/>
          <p:cNvSpPr>
            <a:spLocks noGrp="1"/>
          </p:cNvSpPr>
          <p:nvPr>
            <p:ph type="sldNum" sz="quarter" idx="10"/>
          </p:nvPr>
        </p:nvSpPr>
        <p:spPr/>
        <p:txBody>
          <a:bodyPr/>
          <a:lstStyle/>
          <a:p>
            <a:fld id="{8F24F678-3A82-4AE4-89EB-BD01AF204FB8}" type="slidenum">
              <a:rPr lang="en-AU" smtClean="0"/>
              <a:t>20</a:t>
            </a:fld>
            <a:endParaRPr lang="en-AU"/>
          </a:p>
        </p:txBody>
      </p:sp>
    </p:spTree>
    <p:extLst>
      <p:ext uri="{BB962C8B-B14F-4D97-AF65-F5344CB8AC3E}">
        <p14:creationId xmlns:p14="http://schemas.microsoft.com/office/powerpoint/2010/main" val="811183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638771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32331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387095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657529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21489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3"/>
          <p:cNvSpPr>
            <a:spLocks noGrp="1"/>
          </p:cNvSpPr>
          <p:nvPr>
            <p:ph type="ftr" sz="quarter" idx="11"/>
          </p:nvPr>
        </p:nvSpPr>
        <p:spPr/>
        <p:txBody>
          <a:bodyPr/>
          <a:lstStyle/>
          <a:p>
            <a:endParaRPr lang="en-AU" dirty="0"/>
          </a:p>
        </p:txBody>
      </p:sp>
      <p:sp>
        <p:nvSpPr>
          <p:cNvPr id="6" name="Slide Number Placeholder 4"/>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857449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2"/>
          <p:cNvSpPr>
            <a:spLocks noGrp="1"/>
          </p:cNvSpPr>
          <p:nvPr>
            <p:ph type="ftr" sz="quarter" idx="11"/>
          </p:nvPr>
        </p:nvSpPr>
        <p:spPr/>
        <p:txBody>
          <a:bodyPr/>
          <a:lstStyle/>
          <a:p>
            <a:endParaRPr lang="en-AU" dirty="0"/>
          </a:p>
        </p:txBody>
      </p:sp>
      <p:sp>
        <p:nvSpPr>
          <p:cNvPr id="6" name="Slide Number Placeholder 3"/>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38131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5"/>
          <p:cNvSpPr>
            <a:spLocks noGrp="1"/>
          </p:cNvSpPr>
          <p:nvPr>
            <p:ph type="ftr" sz="quarter" idx="11"/>
          </p:nvPr>
        </p:nvSpPr>
        <p:spPr/>
        <p:txBody>
          <a:bodyPr/>
          <a:lstStyle/>
          <a:p>
            <a:endParaRPr lang="en-AU" dirty="0"/>
          </a:p>
        </p:txBody>
      </p:sp>
      <p:sp>
        <p:nvSpPr>
          <p:cNvPr id="6"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844844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326427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545213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671646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68183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4213372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4"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945122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4"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473276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661012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17/02/2024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551880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25C2B52-E5D3-4147-BA47-4C20C5A9812A}" type="datetimeFigureOut">
              <a:rPr lang="en-AU" smtClean="0"/>
              <a:t>17/02/2024</a:t>
            </a:fld>
            <a:endParaRPr lang="en-AU"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F57DFCA-F8F3-4C2C-8E6B-45EAF39A9D94}" type="slidenum">
              <a:rPr lang="en-AU" smtClean="0"/>
              <a:t>‹#›</a:t>
            </a:fld>
            <a:endParaRPr lang="en-AU" dirty="0"/>
          </a:p>
        </p:txBody>
      </p:sp>
    </p:spTree>
    <p:extLst>
      <p:ext uri="{BB962C8B-B14F-4D97-AF65-F5344CB8AC3E}">
        <p14:creationId xmlns:p14="http://schemas.microsoft.com/office/powerpoint/2010/main" val="28428097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youtube.com/watch?v=B0e-XomttV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f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0.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f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Geometric Patterns in Nature</a:t>
            </a:r>
            <a:endParaRPr lang="en-AU" dirty="0"/>
          </a:p>
        </p:txBody>
      </p:sp>
      <p:sp>
        <p:nvSpPr>
          <p:cNvPr id="3" name="Subtitle 2"/>
          <p:cNvSpPr>
            <a:spLocks noGrp="1"/>
          </p:cNvSpPr>
          <p:nvPr>
            <p:ph type="subTitle" idx="1"/>
          </p:nvPr>
        </p:nvSpPr>
        <p:spPr/>
        <p:txBody>
          <a:bodyPr/>
          <a:lstStyle/>
          <a:p>
            <a:r>
              <a:rPr lang="en-US" dirty="0"/>
              <a:t>Is this by chance?</a:t>
            </a:r>
            <a:endParaRPr lang="en-AU" dirty="0"/>
          </a:p>
        </p:txBody>
      </p:sp>
      <p:pic>
        <p:nvPicPr>
          <p:cNvPr id="4" name="Picture 3">
            <a:extLst>
              <a:ext uri="{FF2B5EF4-FFF2-40B4-BE49-F238E27FC236}">
                <a16:creationId xmlns:a16="http://schemas.microsoft.com/office/drawing/2014/main" id="{8AF12F25-D040-0B85-FF49-F1CBCF7ED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84862" y="5919606"/>
            <a:ext cx="1203124" cy="422275"/>
          </a:xfrm>
          <a:prstGeom prst="rect">
            <a:avLst/>
          </a:prstGeom>
          <a:noFill/>
          <a:ln>
            <a:noFill/>
          </a:ln>
        </p:spPr>
      </p:pic>
      <p:pic>
        <p:nvPicPr>
          <p:cNvPr id="5" name="Picture 4" descr="A logo with orange flowers&#10;&#10;Description automatically generated">
            <a:extLst>
              <a:ext uri="{FF2B5EF4-FFF2-40B4-BE49-F238E27FC236}">
                <a16:creationId xmlns:a16="http://schemas.microsoft.com/office/drawing/2014/main" id="{C0ED2D0E-DF2D-A776-E6D9-B67EF6DC08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4216" y="5266874"/>
            <a:ext cx="953770" cy="422275"/>
          </a:xfrm>
          <a:prstGeom prst="rect">
            <a:avLst/>
          </a:prstGeom>
        </p:spPr>
      </p:pic>
    </p:spTree>
    <p:extLst>
      <p:ext uri="{BB962C8B-B14F-4D97-AF65-F5344CB8AC3E}">
        <p14:creationId xmlns:p14="http://schemas.microsoft.com/office/powerpoint/2010/main" val="73178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C28416-C640-4266-8FC8-2470BA35EE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0241" y="567967"/>
            <a:ext cx="3891280" cy="2917454"/>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A4BAF10-41F0-4B19-B5FE-4EEFF58D8F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2276" y="1500370"/>
            <a:ext cx="6221403" cy="4256115"/>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2B201C12-004F-431D-895A-8FD5C2DA8449}"/>
              </a:ext>
            </a:extLst>
          </p:cNvPr>
          <p:cNvSpPr txBox="1"/>
          <p:nvPr/>
        </p:nvSpPr>
        <p:spPr>
          <a:xfrm>
            <a:off x="629922" y="4429760"/>
            <a:ext cx="4023360" cy="1569660"/>
          </a:xfrm>
          <a:prstGeom prst="rect">
            <a:avLst/>
          </a:prstGeom>
          <a:noFill/>
        </p:spPr>
        <p:txBody>
          <a:bodyPr wrap="square" rtlCol="0">
            <a:spAutoFit/>
          </a:bodyPr>
          <a:lstStyle/>
          <a:p>
            <a:r>
              <a:rPr lang="en-AU" sz="2400" dirty="0"/>
              <a:t>What makes snowflakes so beautiful?</a:t>
            </a:r>
          </a:p>
          <a:p>
            <a:endParaRPr lang="en-AU" sz="2400" dirty="0"/>
          </a:p>
          <a:p>
            <a:r>
              <a:rPr lang="en-AU" sz="2400" dirty="0"/>
              <a:t>Why did God do this?</a:t>
            </a:r>
          </a:p>
        </p:txBody>
      </p:sp>
    </p:spTree>
    <p:extLst>
      <p:ext uri="{BB962C8B-B14F-4D97-AF65-F5344CB8AC3E}">
        <p14:creationId xmlns:p14="http://schemas.microsoft.com/office/powerpoint/2010/main" val="116372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2E8454-FC9F-46C3-B2B1-8A5401EF52E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
            <a:ext cx="9164321" cy="6870873"/>
          </a:xfrm>
          <a:effectLst>
            <a:reflection blurRad="6350" stA="52000" endA="300" endPos="35000" dir="5400000" sy="-100000" algn="bl" rotWithShape="0"/>
          </a:effectLst>
        </p:spPr>
      </p:pic>
      <p:sp>
        <p:nvSpPr>
          <p:cNvPr id="6" name="TextBox 5">
            <a:extLst>
              <a:ext uri="{FF2B5EF4-FFF2-40B4-BE49-F238E27FC236}">
                <a16:creationId xmlns:a16="http://schemas.microsoft.com/office/drawing/2014/main" id="{DE515369-5055-46D8-BB0F-5847F8689AC3}"/>
              </a:ext>
            </a:extLst>
          </p:cNvPr>
          <p:cNvSpPr txBox="1"/>
          <p:nvPr/>
        </p:nvSpPr>
        <p:spPr>
          <a:xfrm>
            <a:off x="9641840" y="2835270"/>
            <a:ext cx="2011680" cy="1200329"/>
          </a:xfrm>
          <a:prstGeom prst="rect">
            <a:avLst/>
          </a:prstGeom>
          <a:noFill/>
        </p:spPr>
        <p:txBody>
          <a:bodyPr wrap="square" rtlCol="0">
            <a:spAutoFit/>
          </a:bodyPr>
          <a:lstStyle/>
          <a:p>
            <a:r>
              <a:rPr lang="en-AU" sz="2400" dirty="0"/>
              <a:t>How does a tree point to infinity?</a:t>
            </a:r>
          </a:p>
        </p:txBody>
      </p:sp>
    </p:spTree>
    <p:extLst>
      <p:ext uri="{BB962C8B-B14F-4D97-AF65-F5344CB8AC3E}">
        <p14:creationId xmlns:p14="http://schemas.microsoft.com/office/powerpoint/2010/main" val="1716117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1379C0F-D38F-4D59-8CC9-30B20A05D29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5435600" cy="407529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E3B41B97-761C-40C2-BAE3-2C7DDBDBB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10" name="TextBox 9">
            <a:extLst>
              <a:ext uri="{FF2B5EF4-FFF2-40B4-BE49-F238E27FC236}">
                <a16:creationId xmlns:a16="http://schemas.microsoft.com/office/drawing/2014/main" id="{616815DD-1366-40C6-A2B2-75621320782A}"/>
              </a:ext>
            </a:extLst>
          </p:cNvPr>
          <p:cNvSpPr txBox="1"/>
          <p:nvPr/>
        </p:nvSpPr>
        <p:spPr>
          <a:xfrm>
            <a:off x="457200" y="4399280"/>
            <a:ext cx="6766560" cy="2123658"/>
          </a:xfrm>
          <a:prstGeom prst="rect">
            <a:avLst/>
          </a:prstGeom>
          <a:noFill/>
        </p:spPr>
        <p:txBody>
          <a:bodyPr wrap="square" rtlCol="0">
            <a:spAutoFit/>
          </a:bodyPr>
          <a:lstStyle/>
          <a:p>
            <a:r>
              <a:rPr lang="en-AU" sz="2200" dirty="0"/>
              <a:t>What makes the Eiffel tower so beautiful and recognisable?</a:t>
            </a:r>
          </a:p>
          <a:p>
            <a:endParaRPr lang="en-AU" sz="2200" dirty="0"/>
          </a:p>
          <a:p>
            <a:r>
              <a:rPr lang="en-AU" sz="2200" dirty="0"/>
              <a:t>What was considered in the design?</a:t>
            </a:r>
          </a:p>
          <a:p>
            <a:endParaRPr lang="en-AU" sz="2200" dirty="0"/>
          </a:p>
          <a:p>
            <a:r>
              <a:rPr lang="en-AU" sz="2200" dirty="0"/>
              <a:t>Where did man get this talent for creative art?</a:t>
            </a:r>
          </a:p>
        </p:txBody>
      </p:sp>
    </p:spTree>
    <p:extLst>
      <p:ext uri="{BB962C8B-B14F-4D97-AF65-F5344CB8AC3E}">
        <p14:creationId xmlns:p14="http://schemas.microsoft.com/office/powerpoint/2010/main" val="1637778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5DA409-4EA0-4480-BC9E-88D42609EC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94320" y="0"/>
            <a:ext cx="4297680" cy="6857126"/>
          </a:xfrm>
        </p:spPr>
      </p:pic>
      <p:pic>
        <p:nvPicPr>
          <p:cNvPr id="7" name="Picture 6">
            <a:extLst>
              <a:ext uri="{FF2B5EF4-FFF2-40B4-BE49-F238E27FC236}">
                <a16:creationId xmlns:a16="http://schemas.microsoft.com/office/drawing/2014/main" id="{A2DA69F6-01E7-40B1-9CA6-9EC4857BDB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240"/>
            <a:ext cx="4592320" cy="6888480"/>
          </a:xfrm>
          <a:prstGeom prst="rect">
            <a:avLst/>
          </a:prstGeom>
        </p:spPr>
      </p:pic>
      <p:sp>
        <p:nvSpPr>
          <p:cNvPr id="10" name="TextBox 9">
            <a:extLst>
              <a:ext uri="{FF2B5EF4-FFF2-40B4-BE49-F238E27FC236}">
                <a16:creationId xmlns:a16="http://schemas.microsoft.com/office/drawing/2014/main" id="{43033917-BD66-45CF-AE3F-16B4074C37E7}"/>
              </a:ext>
            </a:extLst>
          </p:cNvPr>
          <p:cNvSpPr txBox="1"/>
          <p:nvPr/>
        </p:nvSpPr>
        <p:spPr>
          <a:xfrm>
            <a:off x="4947920" y="289679"/>
            <a:ext cx="3515360" cy="3139321"/>
          </a:xfrm>
          <a:prstGeom prst="rect">
            <a:avLst/>
          </a:prstGeom>
          <a:noFill/>
        </p:spPr>
        <p:txBody>
          <a:bodyPr wrap="square" rtlCol="0">
            <a:spAutoFit/>
          </a:bodyPr>
          <a:lstStyle/>
          <a:p>
            <a:r>
              <a:rPr lang="en-AU" sz="2200" dirty="0"/>
              <a:t>What makes Big Ben in London so beautiful and recognisable?</a:t>
            </a:r>
          </a:p>
          <a:p>
            <a:endParaRPr lang="en-AU" sz="2200" dirty="0"/>
          </a:p>
          <a:p>
            <a:r>
              <a:rPr lang="en-AU" sz="2200" dirty="0"/>
              <a:t>What was considered in the design?</a:t>
            </a:r>
          </a:p>
          <a:p>
            <a:endParaRPr lang="en-AU" sz="2200" dirty="0"/>
          </a:p>
          <a:p>
            <a:r>
              <a:rPr lang="en-AU" sz="2200" dirty="0"/>
              <a:t>Where did man get this talent for creative art?</a:t>
            </a:r>
          </a:p>
        </p:txBody>
      </p:sp>
    </p:spTree>
    <p:extLst>
      <p:ext uri="{BB962C8B-B14F-4D97-AF65-F5344CB8AC3E}">
        <p14:creationId xmlns:p14="http://schemas.microsoft.com/office/powerpoint/2010/main" val="2695453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Fractals</a:t>
            </a:r>
            <a:endParaRPr lang="en-AU" dirty="0"/>
          </a:p>
        </p:txBody>
      </p:sp>
    </p:spTree>
    <p:extLst>
      <p:ext uri="{BB962C8B-B14F-4D97-AF65-F5344CB8AC3E}">
        <p14:creationId xmlns:p14="http://schemas.microsoft.com/office/powerpoint/2010/main" val="322089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159" y="0"/>
            <a:ext cx="9119681" cy="6858000"/>
          </a:xfrm>
          <a:prstGeom prst="rect">
            <a:avLst/>
          </a:prstGeom>
          <a:effectLst>
            <a:outerShdw blurRad="63500" sx="200000" sy="200000" algn="ctr" rotWithShape="0">
              <a:prstClr val="black">
                <a:alpha val="40000"/>
              </a:prstClr>
            </a:outerShdw>
          </a:effectLst>
        </p:spPr>
      </p:pic>
    </p:spTree>
    <p:extLst>
      <p:ext uri="{BB962C8B-B14F-4D97-AF65-F5344CB8AC3E}">
        <p14:creationId xmlns:p14="http://schemas.microsoft.com/office/powerpoint/2010/main" val="3767483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Breath</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687" y="1302087"/>
            <a:ext cx="8760946" cy="4910138"/>
          </a:xfrm>
          <a:prstGeom prst="rect">
            <a:avLst/>
          </a:prstGeom>
        </p:spPr>
      </p:pic>
      <p:sp>
        <p:nvSpPr>
          <p:cNvPr id="3" name="TextBox 2"/>
          <p:cNvSpPr txBox="1"/>
          <p:nvPr/>
        </p:nvSpPr>
        <p:spPr>
          <a:xfrm>
            <a:off x="10261600" y="6212225"/>
            <a:ext cx="1034257" cy="461665"/>
          </a:xfrm>
          <a:prstGeom prst="rect">
            <a:avLst/>
          </a:prstGeom>
          <a:noFill/>
        </p:spPr>
        <p:txBody>
          <a:bodyPr wrap="none" rtlCol="0">
            <a:spAutoFit/>
          </a:bodyPr>
          <a:lstStyle/>
          <a:p>
            <a:r>
              <a:rPr lang="en-AU" sz="2400" dirty="0">
                <a:hlinkClick r:id="rId4"/>
              </a:rPr>
              <a:t>Trailer</a:t>
            </a:r>
            <a:endParaRPr lang="en-AU" sz="2400" dirty="0"/>
          </a:p>
        </p:txBody>
      </p:sp>
    </p:spTree>
    <p:extLst>
      <p:ext uri="{BB962C8B-B14F-4D97-AF65-F5344CB8AC3E}">
        <p14:creationId xmlns:p14="http://schemas.microsoft.com/office/powerpoint/2010/main" val="177481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711869" y="1430911"/>
            <a:ext cx="1361480" cy="780661"/>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Lungs</a:t>
            </a:r>
          </a:p>
        </p:txBody>
      </p:sp>
      <p:sp>
        <p:nvSpPr>
          <p:cNvPr id="9" name="Title 1"/>
          <p:cNvSpPr txBox="1">
            <a:spLocks/>
          </p:cNvSpPr>
          <p:nvPr/>
        </p:nvSpPr>
        <p:spPr>
          <a:xfrm>
            <a:off x="1318181" y="2488787"/>
            <a:ext cx="2286512" cy="791293"/>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Breathing</a:t>
            </a:r>
          </a:p>
        </p:txBody>
      </p:sp>
      <p:sp>
        <p:nvSpPr>
          <p:cNvPr id="10" name="Title 1"/>
          <p:cNvSpPr txBox="1">
            <a:spLocks/>
          </p:cNvSpPr>
          <p:nvPr/>
        </p:nvSpPr>
        <p:spPr>
          <a:xfrm>
            <a:off x="711869" y="3557295"/>
            <a:ext cx="2743712" cy="1376084"/>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The very essence of life!</a:t>
            </a:r>
          </a:p>
        </p:txBody>
      </p:sp>
      <p:sp>
        <p:nvSpPr>
          <p:cNvPr id="6" name="Title 1"/>
          <p:cNvSpPr txBox="1">
            <a:spLocks/>
          </p:cNvSpPr>
          <p:nvPr/>
        </p:nvSpPr>
        <p:spPr>
          <a:xfrm>
            <a:off x="1476871" y="5210594"/>
            <a:ext cx="1081680" cy="610922"/>
          </a:xfrm>
          <a:prstGeom prst="rect">
            <a:avLst/>
          </a:prstGeom>
          <a:solidFill>
            <a:srgbClr val="C00000"/>
          </a:solidFill>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400" dirty="0">
                <a:latin typeface="+mn-lt"/>
              </a:rPr>
              <a:t>Chat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585" y="741960"/>
            <a:ext cx="7455093" cy="41914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9884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311" y="5024716"/>
            <a:ext cx="5258930" cy="1221846"/>
          </a:xfrm>
        </p:spPr>
        <p:txBody>
          <a:bodyPr/>
          <a:lstStyle/>
          <a:p>
            <a:r>
              <a:rPr lang="en-AU" sz="2800" dirty="0">
                <a:latin typeface="+mn-lt"/>
              </a:rPr>
              <a:t>Draw some lungs!</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524692" y="524690"/>
            <a:ext cx="4197532" cy="3148149"/>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9844" y="2590207"/>
            <a:ext cx="3148150" cy="2008586"/>
          </a:xfrm>
          <a:prstGeom prst="rect">
            <a:avLst/>
          </a:prstGeom>
        </p:spPr>
      </p:pic>
      <p:pic>
        <p:nvPicPr>
          <p:cNvPr id="7" name="Picture 6" descr="A group of people standing in a stream&#10;&#10;Description automatically generated">
            <a:extLst>
              <a:ext uri="{FF2B5EF4-FFF2-40B4-BE49-F238E27FC236}">
                <a16:creationId xmlns:a16="http://schemas.microsoft.com/office/drawing/2014/main" id="{27F7325A-3F37-864D-72D6-293B28C28DBE}"/>
              </a:ext>
            </a:extLst>
          </p:cNvPr>
          <p:cNvPicPr>
            <a:picLocks noChangeAspect="1"/>
          </p:cNvPicPr>
          <p:nvPr/>
        </p:nvPicPr>
        <p:blipFill rotWithShape="1">
          <a:blip r:embed="rId5">
            <a:extLst>
              <a:ext uri="{28A0092B-C50C-407E-A947-70E740481C1C}">
                <a14:useLocalDpi xmlns:a14="http://schemas.microsoft.com/office/drawing/2010/main" val="0"/>
              </a:ext>
            </a:extLst>
          </a:blip>
          <a:srcRect b="17121"/>
          <a:stretch/>
        </p:blipFill>
        <p:spPr>
          <a:xfrm rot="5400000">
            <a:off x="6631577" y="1297577"/>
            <a:ext cx="6858000" cy="4262846"/>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135259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240" y="843280"/>
            <a:ext cx="11145520" cy="5349850"/>
          </a:xfrm>
          <a:prstGeom prst="rect">
            <a:avLst/>
          </a:prstGeom>
        </p:spPr>
      </p:pic>
    </p:spTree>
    <p:extLst>
      <p:ext uri="{BB962C8B-B14F-4D97-AF65-F5344CB8AC3E}">
        <p14:creationId xmlns:p14="http://schemas.microsoft.com/office/powerpoint/2010/main" val="137737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1016" y="550284"/>
            <a:ext cx="4419598" cy="406603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46111" y="1414130"/>
            <a:ext cx="6533117" cy="4524315"/>
          </a:xfrm>
          <a:prstGeom prst="rect">
            <a:avLst/>
          </a:prstGeom>
        </p:spPr>
        <p:txBody>
          <a:bodyPr wrap="square">
            <a:spAutoFit/>
          </a:bodyPr>
          <a:lstStyle/>
          <a:p>
            <a:r>
              <a:rPr lang="en-AU" sz="2400" dirty="0"/>
              <a:t>The bronchi branch into smaller bronchi and then even smaller bronchioles. </a:t>
            </a:r>
          </a:p>
          <a:p>
            <a:endParaRPr lang="en-AU" sz="2400" dirty="0"/>
          </a:p>
          <a:p>
            <a:r>
              <a:rPr lang="en-AU" sz="2400" dirty="0"/>
              <a:t>These tiny tubes stretch out into every part of your lungs. Some, only the thickness of a hair. </a:t>
            </a:r>
          </a:p>
          <a:p>
            <a:endParaRPr lang="en-AU" sz="2400" dirty="0"/>
          </a:p>
          <a:p>
            <a:r>
              <a:rPr lang="en-AU" sz="2400" dirty="0"/>
              <a:t>About 30,000 bronchioles in each lung.</a:t>
            </a:r>
          </a:p>
          <a:p>
            <a:endParaRPr lang="en-AU" sz="2400" dirty="0"/>
          </a:p>
          <a:p>
            <a:r>
              <a:rPr lang="en-AU" sz="2400" dirty="0"/>
              <a:t>Each bronchiole tube ends with a cluster of small air sacs called alveoli (about 600 million) for air to pass through</a:t>
            </a:r>
            <a:endParaRPr lang="en-US" sz="2400" dirty="0"/>
          </a:p>
        </p:txBody>
      </p:sp>
      <p:sp>
        <p:nvSpPr>
          <p:cNvPr id="6" name="Title 5"/>
          <p:cNvSpPr>
            <a:spLocks noGrp="1"/>
          </p:cNvSpPr>
          <p:nvPr>
            <p:ph type="title"/>
          </p:nvPr>
        </p:nvSpPr>
        <p:spPr>
          <a:xfrm>
            <a:off x="646111" y="452718"/>
            <a:ext cx="4882819" cy="961412"/>
          </a:xfrm>
        </p:spPr>
        <p:txBody>
          <a:bodyPr/>
          <a:lstStyle/>
          <a:p>
            <a:r>
              <a:rPr lang="en-US" dirty="0"/>
              <a:t>Bronchial Tree</a:t>
            </a:r>
            <a:endParaRPr lang="en-AU" dirty="0"/>
          </a:p>
        </p:txBody>
      </p:sp>
    </p:spTree>
    <p:extLst>
      <p:ext uri="{BB962C8B-B14F-4D97-AF65-F5344CB8AC3E}">
        <p14:creationId xmlns:p14="http://schemas.microsoft.com/office/powerpoint/2010/main" val="3901213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5920" y="884377"/>
            <a:ext cx="5689600" cy="4832092"/>
          </a:xfrm>
          <a:prstGeom prst="rect">
            <a:avLst/>
          </a:prstGeom>
        </p:spPr>
        <p:txBody>
          <a:bodyPr wrap="square">
            <a:spAutoFit/>
          </a:bodyPr>
          <a:lstStyle/>
          <a:p>
            <a:r>
              <a:rPr lang="en-US" sz="2800" dirty="0"/>
              <a:t>The volume of a pair of human lungs is only ~4 - 6 </a:t>
            </a:r>
            <a:r>
              <a:rPr lang="en-US" sz="2800" dirty="0" err="1"/>
              <a:t>litres</a:t>
            </a:r>
            <a:endParaRPr lang="en-US" sz="2800" dirty="0"/>
          </a:p>
          <a:p>
            <a:endParaRPr lang="en-US" sz="2800" dirty="0"/>
          </a:p>
          <a:p>
            <a:r>
              <a:rPr lang="en-US" sz="2800" dirty="0"/>
              <a:t>	however</a:t>
            </a:r>
          </a:p>
          <a:p>
            <a:endParaRPr lang="en-US" sz="2800" dirty="0"/>
          </a:p>
          <a:p>
            <a:r>
              <a:rPr lang="en-US" sz="2800" dirty="0"/>
              <a:t>The surface area is between 50 and 100 square meters. </a:t>
            </a:r>
          </a:p>
          <a:p>
            <a:endParaRPr lang="en-US" sz="2800" dirty="0"/>
          </a:p>
          <a:p>
            <a:r>
              <a:rPr lang="en-US" sz="2800" dirty="0"/>
              <a:t>That's about the same area as a tennis court!</a:t>
            </a:r>
            <a:br>
              <a:rPr lang="en-US" sz="2800" dirty="0"/>
            </a:br>
            <a:endParaRPr lang="en-AU" sz="2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0"/>
            <a:ext cx="5486400" cy="6858000"/>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93555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3896" y="1558780"/>
            <a:ext cx="5388077" cy="2492990"/>
          </a:xfrm>
          <a:prstGeom prst="rect">
            <a:avLst/>
          </a:prstGeom>
        </p:spPr>
        <p:txBody>
          <a:bodyPr wrap="square">
            <a:spAutoFit/>
          </a:bodyPr>
          <a:lstStyle/>
          <a:p>
            <a:r>
              <a:rPr lang="en-US" sz="2400" dirty="0"/>
              <a:t>I praise you because of the wonderful way you created me.</a:t>
            </a:r>
          </a:p>
          <a:p>
            <a:endParaRPr lang="en-US" sz="1200" dirty="0"/>
          </a:p>
          <a:p>
            <a:r>
              <a:rPr lang="en-US" sz="2400" dirty="0"/>
              <a:t>Everything you do is marvelous! </a:t>
            </a:r>
          </a:p>
          <a:p>
            <a:endParaRPr lang="en-US" sz="1200" dirty="0"/>
          </a:p>
          <a:p>
            <a:r>
              <a:rPr lang="en-US" sz="2400" dirty="0"/>
              <a:t>Of this I have no doubt.</a:t>
            </a:r>
          </a:p>
          <a:p>
            <a:r>
              <a:rPr lang="en-US" dirty="0"/>
              <a:t>							</a:t>
            </a:r>
          </a:p>
          <a:p>
            <a:r>
              <a:rPr lang="en-US" dirty="0"/>
              <a:t>							Psalm 139:14 CEV</a:t>
            </a:r>
            <a:endParaRPr lang="en-AU" dirty="0"/>
          </a:p>
        </p:txBody>
      </p:sp>
      <p:pic>
        <p:nvPicPr>
          <p:cNvPr id="5" name="Picture 4" descr="A person sitting on the ground with a bottle of water&#10;&#10;Description automatically generated">
            <a:extLst>
              <a:ext uri="{FF2B5EF4-FFF2-40B4-BE49-F238E27FC236}">
                <a16:creationId xmlns:a16="http://schemas.microsoft.com/office/drawing/2014/main" id="{8746C67F-7214-36CD-8805-6AC341830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5143500" cy="6858000"/>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942030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a:effectLst>
            <a:outerShdw blurRad="50800" dist="38100" dir="10800000" algn="r" rotWithShape="0">
              <a:prstClr val="black">
                <a:alpha val="40000"/>
              </a:prstClr>
            </a:outerShdw>
          </a:effectLst>
        </p:spPr>
      </p:pic>
      <p:sp>
        <p:nvSpPr>
          <p:cNvPr id="5" name="Title 1"/>
          <p:cNvSpPr txBox="1">
            <a:spLocks/>
          </p:cNvSpPr>
          <p:nvPr/>
        </p:nvSpPr>
        <p:spPr>
          <a:xfrm>
            <a:off x="983880" y="2521932"/>
            <a:ext cx="3392489" cy="1198282"/>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Where else might you come across fractals in nature?</a:t>
            </a:r>
          </a:p>
        </p:txBody>
      </p:sp>
      <p:sp>
        <p:nvSpPr>
          <p:cNvPr id="6" name="Title 1"/>
          <p:cNvSpPr>
            <a:spLocks noGrp="1"/>
          </p:cNvSpPr>
          <p:nvPr>
            <p:ph type="title"/>
          </p:nvPr>
        </p:nvSpPr>
        <p:spPr>
          <a:xfrm>
            <a:off x="835021" y="1024218"/>
            <a:ext cx="3392489" cy="1198282"/>
          </a:xfrm>
        </p:spPr>
        <p:txBody>
          <a:bodyPr/>
          <a:lstStyle/>
          <a:p>
            <a:r>
              <a:rPr lang="en-AU" dirty="0"/>
              <a:t>Fractals</a:t>
            </a:r>
          </a:p>
        </p:txBody>
      </p:sp>
      <p:sp>
        <p:nvSpPr>
          <p:cNvPr id="7" name="Title 1"/>
          <p:cNvSpPr txBox="1">
            <a:spLocks/>
          </p:cNvSpPr>
          <p:nvPr/>
        </p:nvSpPr>
        <p:spPr>
          <a:xfrm>
            <a:off x="2659575" y="5168064"/>
            <a:ext cx="1081680" cy="610922"/>
          </a:xfrm>
          <a:prstGeom prst="rect">
            <a:avLst/>
          </a:prstGeom>
          <a:solidFill>
            <a:srgbClr val="C00000"/>
          </a:solidFill>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Chat</a:t>
            </a:r>
          </a:p>
        </p:txBody>
      </p:sp>
    </p:spTree>
    <p:extLst>
      <p:ext uri="{BB962C8B-B14F-4D97-AF65-F5344CB8AC3E}">
        <p14:creationId xmlns:p14="http://schemas.microsoft.com/office/powerpoint/2010/main" val="2914981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500+ Broccoli Pictures [HD] | Download Free Images on Unsplash"/>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78465" y="74080"/>
            <a:ext cx="3712213" cy="24626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ightning graphic wallpaper"/>
          <p:cNvPicPr>
            <a:picLocks noChangeAspect="1" noChangeArrowheads="1"/>
          </p:cNvPicPr>
          <p:nvPr/>
        </p:nvPicPr>
        <p:blipFill rotWithShape="1">
          <a:blip r:embed="rId4">
            <a:extLst>
              <a:ext uri="{28A0092B-C50C-407E-A947-70E740481C1C}">
                <a14:useLocalDpi xmlns:a14="http://schemas.microsoft.com/office/drawing/2010/main" val="0"/>
              </a:ext>
            </a:extLst>
          </a:blip>
          <a:srcRect r="20748"/>
          <a:stretch/>
        </p:blipFill>
        <p:spPr bwMode="auto">
          <a:xfrm>
            <a:off x="2550017" y="3429741"/>
            <a:ext cx="4039760" cy="2864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80" name="Picture 8" descr="726 Fractals Nature Photos - Free &amp;amp; Royalty-Free Stock Photos from  Dreamsti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4177" y="1481"/>
            <a:ext cx="4571013" cy="6856520"/>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8" name="Picture 6" descr="Google Earth Fractal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3535" y="427682"/>
            <a:ext cx="3879861" cy="236429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82" name="Picture 10" descr="Male Circulatory System - Human Circulatory System Png Transparent PNG -  3300x5100 - Free Download on Nice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478465" y="2536710"/>
            <a:ext cx="1364666" cy="4019107"/>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73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ppt_x"/>
                                          </p:val>
                                        </p:tav>
                                        <p:tav tm="100000">
                                          <p:val>
                                            <p:strVal val="#ppt_x"/>
                                          </p:val>
                                        </p:tav>
                                      </p:tavLst>
                                    </p:anim>
                                    <p:anim calcmode="lin" valueType="num">
                                      <p:cBhvr additive="base">
                                        <p:cTn id="14"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additive="base">
                                        <p:cTn id="19" dur="500" fill="hold"/>
                                        <p:tgtEl>
                                          <p:spTgt spid="3078"/>
                                        </p:tgtEl>
                                        <p:attrNameLst>
                                          <p:attrName>ppt_x</p:attrName>
                                        </p:attrNameLst>
                                      </p:cBhvr>
                                      <p:tavLst>
                                        <p:tav tm="0">
                                          <p:val>
                                            <p:strVal val="#ppt_x"/>
                                          </p:val>
                                        </p:tav>
                                        <p:tav tm="100000">
                                          <p:val>
                                            <p:strVal val="#ppt_x"/>
                                          </p:val>
                                        </p:tav>
                                      </p:tavLst>
                                    </p:anim>
                                    <p:anim calcmode="lin" valueType="num">
                                      <p:cBhvr additive="base">
                                        <p:cTn id="20"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82"/>
                                        </p:tgtEl>
                                        <p:attrNameLst>
                                          <p:attrName>style.visibility</p:attrName>
                                        </p:attrNameLst>
                                      </p:cBhvr>
                                      <p:to>
                                        <p:strVal val="visible"/>
                                      </p:to>
                                    </p:set>
                                    <p:anim calcmode="lin" valueType="num">
                                      <p:cBhvr additive="base">
                                        <p:cTn id="25" dur="500" fill="hold"/>
                                        <p:tgtEl>
                                          <p:spTgt spid="3082"/>
                                        </p:tgtEl>
                                        <p:attrNameLst>
                                          <p:attrName>ppt_x</p:attrName>
                                        </p:attrNameLst>
                                      </p:cBhvr>
                                      <p:tavLst>
                                        <p:tav tm="0">
                                          <p:val>
                                            <p:strVal val="#ppt_x"/>
                                          </p:val>
                                        </p:tav>
                                        <p:tav tm="100000">
                                          <p:val>
                                            <p:strVal val="#ppt_x"/>
                                          </p:val>
                                        </p:tav>
                                      </p:tavLst>
                                    </p:anim>
                                    <p:anim calcmode="lin" valueType="num">
                                      <p:cBhvr additive="base">
                                        <p:cTn id="26" dur="500" fill="hold"/>
                                        <p:tgtEl>
                                          <p:spTgt spid="3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ierpinski Triangle. “I&amp;#39;m not crazy about reality, but it&amp;#39;s… | by  Racecraftr | hackerLog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5293" y="467833"/>
            <a:ext cx="3481350" cy="3818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2" name="Picture 6" descr="Up Review | Movie - Emp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85" y="3493391"/>
            <a:ext cx="5429324" cy="30539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0" name="Picture 4" descr="Which Pixar movie with a setting in the Jungle do you like best? Poll  Results - Pixar - Fanp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4995" y="826847"/>
            <a:ext cx="4199759" cy="2834838"/>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336635" y="4822696"/>
            <a:ext cx="5231588" cy="141861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What does the movie “Up” have in common with the </a:t>
            </a:r>
            <a:r>
              <a:rPr lang="en-AU" sz="2800" dirty="0" err="1">
                <a:latin typeface="+mn-lt"/>
              </a:rPr>
              <a:t>Sierpinski</a:t>
            </a:r>
            <a:r>
              <a:rPr lang="en-AU" sz="2800" dirty="0">
                <a:latin typeface="+mn-lt"/>
              </a:rPr>
              <a:t> Triangle?</a:t>
            </a:r>
          </a:p>
        </p:txBody>
      </p:sp>
    </p:spTree>
    <p:extLst>
      <p:ext uri="{BB962C8B-B14F-4D97-AF65-F5344CB8AC3E}">
        <p14:creationId xmlns:p14="http://schemas.microsoft.com/office/powerpoint/2010/main" val="350180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ierpinski Triangle. “I&amp;#39;m not crazy about reality, but it&amp;#39;s… | by  Racecraftr | hackerLog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5293" y="467833"/>
            <a:ext cx="3481350" cy="3818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2" name="Picture 6" descr="Up Review | Movie - Emp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85" y="3493391"/>
            <a:ext cx="5429324" cy="30539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0" name="Picture 4" descr="Which Pixar movie with a setting in the Jungle do you like best? Poll  Results - Pixar - Fanp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6730" y="1514964"/>
            <a:ext cx="3481350" cy="2349912"/>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310509" y="4612538"/>
            <a:ext cx="5231588" cy="141861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Humans have take the patterns which God built into nature and used these to create other ideas.</a:t>
            </a:r>
          </a:p>
        </p:txBody>
      </p:sp>
      <p:sp>
        <p:nvSpPr>
          <p:cNvPr id="2" name="Title 1">
            <a:extLst>
              <a:ext uri="{FF2B5EF4-FFF2-40B4-BE49-F238E27FC236}">
                <a16:creationId xmlns:a16="http://schemas.microsoft.com/office/drawing/2014/main" id="{F4E48268-3EC1-FBE3-F0FC-3A9AB71788BE}"/>
              </a:ext>
            </a:extLst>
          </p:cNvPr>
          <p:cNvSpPr txBox="1">
            <a:spLocks/>
          </p:cNvSpPr>
          <p:nvPr/>
        </p:nvSpPr>
        <p:spPr>
          <a:xfrm>
            <a:off x="864412" y="467833"/>
            <a:ext cx="5231588" cy="141861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800" dirty="0">
                <a:latin typeface="+mn-lt"/>
              </a:rPr>
              <a:t>Both based on fractals!</a:t>
            </a:r>
          </a:p>
        </p:txBody>
      </p:sp>
    </p:spTree>
    <p:extLst>
      <p:ext uri="{BB962C8B-B14F-4D97-AF65-F5344CB8AC3E}">
        <p14:creationId xmlns:p14="http://schemas.microsoft.com/office/powerpoint/2010/main" val="2890348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309F268-A45B-4517-B03F-2774BAEFF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a:extLst>
              <a:ext uri="{FF2B5EF4-FFF2-40B4-BE49-F238E27FC236}">
                <a16:creationId xmlns:a16="http://schemas.microsoft.com/office/drawing/2014/main" id="{0776346F-7BAA-D646-7821-151CABFC1965}"/>
              </a:ext>
            </a:extLst>
          </p:cNvPr>
          <p:cNvGraphicFramePr>
            <a:graphicFrameLocks noGrp="1"/>
          </p:cNvGraphicFramePr>
          <p:nvPr>
            <p:extLst>
              <p:ext uri="{D42A27DB-BD31-4B8C-83A1-F6EECF244321}">
                <p14:modId xmlns:p14="http://schemas.microsoft.com/office/powerpoint/2010/main" val="1225265540"/>
              </p:ext>
            </p:extLst>
          </p:nvPr>
        </p:nvGraphicFramePr>
        <p:xfrm>
          <a:off x="643467" y="2379468"/>
          <a:ext cx="10905066" cy="2099064"/>
        </p:xfrm>
        <a:graphic>
          <a:graphicData uri="http://schemas.openxmlformats.org/drawingml/2006/table">
            <a:tbl>
              <a:tblPr>
                <a:tableStyleId>{3B4B98B0-60AC-42C2-AFA5-B58CD77FA1E5}</a:tableStyleId>
              </a:tblPr>
              <a:tblGrid>
                <a:gridCol w="10905066">
                  <a:extLst>
                    <a:ext uri="{9D8B030D-6E8A-4147-A177-3AD203B41FA5}">
                      <a16:colId xmlns:a16="http://schemas.microsoft.com/office/drawing/2014/main" val="2817511726"/>
                    </a:ext>
                  </a:extLst>
                </a:gridCol>
              </a:tblGrid>
              <a:tr h="2099064">
                <a:tc>
                  <a:txBody>
                    <a:bodyPr/>
                    <a:lstStyle/>
                    <a:p>
                      <a:pPr algn="ctr">
                        <a:lnSpc>
                          <a:spcPct val="115000"/>
                        </a:lnSpc>
                        <a:spcBef>
                          <a:spcPts val="600"/>
                        </a:spcBef>
                        <a:spcAft>
                          <a:spcPts val="600"/>
                        </a:spcAft>
                        <a:tabLst>
                          <a:tab pos="457200" algn="l"/>
                        </a:tabLst>
                      </a:pPr>
                      <a:r>
                        <a:rPr lang="en-AU" sz="2900" dirty="0">
                          <a:effectLst/>
                        </a:rPr>
                        <a:t>“When I consider your heavens, the work of your fingers, the moon and the stars, which you have set in place, what is mankind that you are mindful of them, human beings that you care for them?” Psalm 8:3-4</a:t>
                      </a:r>
                      <a:endParaRPr lang="en-AU" sz="3200" dirty="0">
                        <a:effectLst/>
                        <a:latin typeface="Times New Roman" panose="02020603050405020304" pitchFamily="18" charset="0"/>
                        <a:ea typeface="Times New Roman" panose="02020603050405020304" pitchFamily="18" charset="0"/>
                      </a:endParaRPr>
                    </a:p>
                  </a:txBody>
                  <a:tcPr marL="302895" marR="302895" marT="0" marB="0"/>
                </a:tc>
                <a:extLst>
                  <a:ext uri="{0D108BD9-81ED-4DB2-BD59-A6C34878D82A}">
                    <a16:rowId xmlns:a16="http://schemas.microsoft.com/office/drawing/2014/main" val="2912326843"/>
                  </a:ext>
                </a:extLst>
              </a:tr>
            </a:tbl>
          </a:graphicData>
        </a:graphic>
      </p:graphicFrame>
    </p:spTree>
    <p:extLst>
      <p:ext uri="{BB962C8B-B14F-4D97-AF65-F5344CB8AC3E}">
        <p14:creationId xmlns:p14="http://schemas.microsoft.com/office/powerpoint/2010/main" val="1453825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582" y="1326478"/>
            <a:ext cx="2798148" cy="3748956"/>
          </a:xfrm>
        </p:spPr>
        <p:txBody>
          <a:bodyPr/>
          <a:lstStyle/>
          <a:p>
            <a:r>
              <a:rPr lang="en-AU" sz="2800" dirty="0">
                <a:latin typeface="+mn-lt"/>
              </a:rPr>
              <a:t>Geometric design – built into creation </a:t>
            </a:r>
            <a:r>
              <a:rPr lang="en-AU" sz="2800">
                <a:latin typeface="+mn-lt"/>
              </a:rPr>
              <a:t>– which </a:t>
            </a:r>
            <a:r>
              <a:rPr lang="en-AU" sz="2800" dirty="0">
                <a:latin typeface="+mn-lt"/>
              </a:rPr>
              <a:t>leads us to the worship God the creator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0324" y="0"/>
            <a:ext cx="8551676" cy="6858000"/>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41140948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1014</Words>
  <Application>Microsoft Office PowerPoint</Application>
  <PresentationFormat>Widescreen</PresentationFormat>
  <Paragraphs>115</Paragraphs>
  <Slides>20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Times New Roman</vt:lpstr>
      <vt:lpstr>Wingdings 3</vt:lpstr>
      <vt:lpstr>Ion</vt:lpstr>
      <vt:lpstr>Geometric Patterns in Nature</vt:lpstr>
      <vt:lpstr>PowerPoint Presentation</vt:lpstr>
      <vt:lpstr>PowerPoint Presentation</vt:lpstr>
      <vt:lpstr>PowerPoint Presentation</vt:lpstr>
      <vt:lpstr>PowerPoint Presentation</vt:lpstr>
      <vt:lpstr>Fractals</vt:lpstr>
      <vt:lpstr>PowerPoint Presentation</vt:lpstr>
      <vt:lpstr>Breath</vt:lpstr>
      <vt:lpstr>PowerPoint Presentation</vt:lpstr>
      <vt:lpstr>Draw some lungs!</vt:lpstr>
      <vt:lpstr>PowerPoint Presentation</vt:lpstr>
      <vt:lpstr>Bronchial Tree</vt:lpstr>
      <vt:lpstr>PowerPoint Presentation</vt:lpstr>
      <vt:lpstr>PowerPoint Presentation</vt:lpstr>
      <vt:lpstr>Fractals</vt:lpstr>
      <vt:lpstr>PowerPoint Presentation</vt:lpstr>
      <vt:lpstr>PowerPoint Presentation</vt:lpstr>
      <vt:lpstr>PowerPoint Presentation</vt:lpstr>
      <vt:lpstr>PowerPoint Presentation</vt:lpstr>
      <vt:lpstr>Geometric design – built into creation – which leads us to the worship God the creator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Mathematics</dc:title>
  <dc:creator>Ruth Watson</dc:creator>
  <cp:lastModifiedBy>Ruth Watson</cp:lastModifiedBy>
  <cp:revision>10</cp:revision>
  <dcterms:created xsi:type="dcterms:W3CDTF">2018-10-18T12:16:20Z</dcterms:created>
  <dcterms:modified xsi:type="dcterms:W3CDTF">2024-02-17T06:21:00Z</dcterms:modified>
</cp:coreProperties>
</file>